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5.xml.rels" ContentType="application/vnd.openxmlformats-package.relationships+xml"/>
  <Override PartName="/ppt/notesSlides/notesSlide5.xml" ContentType="application/vnd.openxmlformats-officedocument.presentationml.notes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jpeg" ContentType="image/jpe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 idx="10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 idx="11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12E6E32C-3D29-463B-B78E-EAA5585B4E37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1623960" y="1257480"/>
            <a:ext cx="4524120" cy="3393720"/>
          </a:xfrm>
          <a:prstGeom prst="rect">
            <a:avLst/>
          </a:prstGeom>
          <a:ln w="0">
            <a:noFill/>
          </a:ln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6120" cy="396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sldNum" idx="13"/>
          </p:nvPr>
        </p:nvSpPr>
        <p:spPr>
          <a:xfrm>
            <a:off x="4402080" y="9553680"/>
            <a:ext cx="3368160" cy="504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588EA13-319B-4EA2-AADD-8F2301A95829}" type="slidenum">
              <a:rPr b="0" lang="ru-RU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D93167C-5C7D-4CA3-B0D9-54A860263AB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23C587B-6793-45C8-A579-68BD729ADCB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839FCF-AC3F-4CC6-A218-FFE049B7B81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F4C5FD-5FA5-42DE-B063-F488FDA4EF0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9BAB827-85B1-4CA9-AF7D-1A08294654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07F021C-4E5D-45B3-A0FD-7A509C9622E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C68CE50-F407-424C-A0B6-7351C13869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B2D590B-D899-438C-BBFE-568D4035923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F02D4A8-BFB6-454F-9158-D116557C1D1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9E96A10-2BF2-40D8-8E7D-AA01D4AD8A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9162DE9-2B01-4AB8-A1A3-F9426FAB6B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0C62946-BD3C-452B-92B0-52BB9BF428F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0C551F3-8164-47A8-B6D9-BD73E41019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F98A7B5-89C5-42C0-BD32-5D53ACF51D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1146399-3C72-4B23-85A2-0B63C0841DE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0EA2580-EFA1-495D-BCD8-29EA8EF96AD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5ABE701-DE27-4CC1-B4B1-1009F497EDD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33A4981-DCA8-4436-AE3D-601CC39BCC6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2FD8B6F-2C39-458E-ABEC-4C20C1DF027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1AFEBE6-98E2-47CA-94D8-9A057CB44C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FA128F3-969E-4C0F-A9F4-C30F7ADAF65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2A72543-A6E9-4A7E-8339-AE578393FE3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1AA373-B621-48EE-B82F-1B4BED90E1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B1D5001-1E02-47AD-A5E0-DF4DEE3562E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460789F-15EE-4AB7-91DE-0B45378E24F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344D8E0-F8A2-4EC1-9EF7-4A61856A387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15DF69C-D498-4A4B-A4A9-4AC0C3B66E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283A4E8-3EAB-4273-865D-89630F93DB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32E9305-6F32-481E-835D-876F858469A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AB89DC6-7E64-4B93-9141-12F36B67A9F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BC44E8-1F77-48E4-AE45-37777F8219F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9087C0-C68A-4752-B82E-6C1BE2101FC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2E1E8B-8708-4560-AA8E-923CC29AB22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ADFC1D-C95E-4116-AC58-EC3A717F5A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7E2240-9D73-4CB4-A03A-66D431061A0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14D257-97A0-4C0B-BAB5-66E38E6412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7" descr=""/>
          <p:cNvPicPr/>
          <p:nvPr/>
        </p:nvPicPr>
        <p:blipFill>
          <a:blip r:embed="rId3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28560" y="223920"/>
            <a:ext cx="788616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 idx="1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2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FCC1EA2-7A77-4CBE-AF22-1210618F561C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 idx="3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ftr" idx="4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5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A65F6E1-7FF3-4C59-97E1-0F5C8B03AB56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6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28560" y="223920"/>
            <a:ext cx="788616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ftr" idx="7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 idx="8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1F0DCD6-00EF-4BE8-B25D-16EAF9B40EF7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dt" idx="9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://cuba.dvfu.ru/matiss" TargetMode="External"/><Relationship Id="rId3" Type="http://schemas.openxmlformats.org/officeDocument/2006/relationships/image" Target="../media/image7.png"/><Relationship Id="rId4" Type="http://schemas.openxmlformats.org/officeDocument/2006/relationships/hyperlink" Target="https://www.s-vfu.ru/universitet/rukovodstvo-i-struktura/strukturnye-podrazdeleniya/dsmi/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sites.google.com/view/dvcmi-khv" TargetMode="External"/><Relationship Id="rId7" Type="http://schemas.openxmlformats.org/officeDocument/2006/relationships/image" Target="../media/image9.png"/><Relationship Id="rId8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4" descr=""/>
          <p:cNvPicPr/>
          <p:nvPr/>
        </p:nvPicPr>
        <p:blipFill>
          <a:blip r:embed="rId1"/>
          <a:srcRect l="0" t="8164" r="1021" b="3055"/>
          <a:stretch/>
        </p:blipFill>
        <p:spPr>
          <a:xfrm>
            <a:off x="0" y="-46800"/>
            <a:ext cx="9143640" cy="1194120"/>
          </a:xfrm>
          <a:prstGeom prst="rect">
            <a:avLst/>
          </a:prstGeom>
          <a:ln w="0">
            <a:noFill/>
          </a:ln>
        </p:spPr>
      </p:pic>
      <p:sp>
        <p:nvSpPr>
          <p:cNvPr id="131" name="TextBox 7"/>
          <p:cNvSpPr/>
          <p:nvPr/>
        </p:nvSpPr>
        <p:spPr>
          <a:xfrm>
            <a:off x="2686680" y="5973480"/>
            <a:ext cx="4571640" cy="4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Август 23-26, 2022, Новосибирск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2" name="TextBox 6"/>
          <p:cNvSpPr/>
          <p:nvPr/>
        </p:nvSpPr>
        <p:spPr>
          <a:xfrm>
            <a:off x="5247720" y="48769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TextBox 10"/>
          <p:cNvSpPr/>
          <p:nvPr/>
        </p:nvSpPr>
        <p:spPr>
          <a:xfrm>
            <a:off x="1302480" y="4392360"/>
            <a:ext cx="6937200" cy="8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Нурминский Евгений Алексеевич</a:t>
            </a:r>
            <a:br>
              <a:rPr sz="2600"/>
            </a:br>
            <a:r>
              <a:rPr b="0" lang="ru-RU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директор программы развития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63680" y="1815480"/>
            <a:ext cx="8427960" cy="21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Calibri Light"/>
                <a:ea typeface="DejaVu Sans"/>
              </a:rPr>
              <a:t>Региональный научно-образовательный математический центр </a:t>
            </a:r>
            <a:br>
              <a:rPr sz="3200"/>
            </a:br>
            <a:r>
              <a:rPr b="0" lang="ru-RU" sz="3200" spc="-1" strike="noStrike">
                <a:solidFill>
                  <a:srgbClr val="ffffff"/>
                </a:solidFill>
                <a:latin typeface="Calibri Light"/>
                <a:ea typeface="DejaVu Sans"/>
              </a:rPr>
              <a:t>«Дальневосточный центр </a:t>
            </a:r>
            <a:br>
              <a:rPr sz="3200"/>
            </a:br>
            <a:r>
              <a:rPr b="0" lang="ru-RU" sz="3200" spc="-1" strike="noStrike">
                <a:solidFill>
                  <a:srgbClr val="ffffff"/>
                </a:solidFill>
                <a:latin typeface="Calibri Light"/>
                <a:ea typeface="DejaVu Sans"/>
              </a:rPr>
              <a:t>математических исследований» </a:t>
            </a:r>
            <a:br>
              <a:rPr sz="3200"/>
            </a:br>
            <a:r>
              <a:rPr b="0" lang="ru-RU" sz="3200" spc="-1" strike="noStrike">
                <a:solidFill>
                  <a:srgbClr val="ffffff"/>
                </a:solidFill>
                <a:latin typeface="Calibri Light"/>
                <a:ea typeface="DejaVu Sans"/>
              </a:rPr>
              <a:t>(ДЦМИ)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253"/>
          <p:cNvSpPr/>
          <p:nvPr/>
        </p:nvSpPr>
        <p:spPr>
          <a:xfrm>
            <a:off x="139320" y="5310720"/>
            <a:ext cx="8865360" cy="73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Куратор</a:t>
            </a:r>
            <a:r>
              <a:rPr b="0" lang="en-US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: </a:t>
            </a:r>
            <a:br>
              <a:rPr sz="2200"/>
            </a:br>
            <a:r>
              <a:rPr b="0" lang="en-US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Уральский математический центр, ИММ УрО РАН, Екатеринбург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136" name="TextBox 5"/>
          <p:cNvSpPr/>
          <p:nvPr/>
        </p:nvSpPr>
        <p:spPr>
          <a:xfrm>
            <a:off x="139320" y="305280"/>
            <a:ext cx="9143640" cy="4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Создан при поддержке Минобрнауки РФ</a:t>
            </a:r>
            <a:r>
              <a:rPr b="0" lang="ru-RU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 в 2020 году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7" name="TextBox 7"/>
          <p:cNvSpPr/>
          <p:nvPr/>
        </p:nvSpPr>
        <p:spPr>
          <a:xfrm>
            <a:off x="139320" y="956520"/>
            <a:ext cx="8865360" cy="456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1" lang="ru-RU" sz="2200" spc="-1" strike="noStrike">
                <a:solidFill>
                  <a:srgbClr val="ffffff"/>
                </a:solidFill>
                <a:latin typeface="Calibri Light"/>
                <a:ea typeface="Calibri"/>
              </a:rPr>
              <a:t>Участники консорциума:</a:t>
            </a: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</a:pPr>
            <a:r>
              <a:rPr b="1" lang="ru-RU" sz="2200" spc="-1" strike="noStrike">
                <a:solidFill>
                  <a:srgbClr val="ffffff"/>
                </a:solidFill>
                <a:latin typeface="Calibri Light"/>
                <a:ea typeface="Calibri"/>
              </a:rPr>
              <a:t>Дальневосточный федеральный университет</a:t>
            </a:r>
            <a:r>
              <a:rPr b="0" lang="ru-RU" sz="2200" spc="-1" strike="noStrike">
                <a:solidFill>
                  <a:srgbClr val="ffffff"/>
                </a:solidFill>
                <a:latin typeface="Calibri Light"/>
                <a:ea typeface="Calibri"/>
              </a:rPr>
              <a:t>, г. Владивосток – координатор </a:t>
            </a: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</a:pPr>
            <a:r>
              <a:rPr b="0" lang="ru-RU" sz="2200" spc="-1" strike="noStrike">
                <a:solidFill>
                  <a:srgbClr val="ffffff"/>
                </a:solidFill>
                <a:latin typeface="Calibri Light"/>
                <a:ea typeface="Calibri"/>
              </a:rPr>
              <a:t>	</a:t>
            </a:r>
            <a:r>
              <a:rPr b="0" lang="ru-RU" sz="2200" spc="-1" strike="noStrike">
                <a:solidFill>
                  <a:srgbClr val="ffffff"/>
                </a:solidFill>
                <a:latin typeface="Calibri Light"/>
                <a:ea typeface="Calibri"/>
              </a:rPr>
              <a:t>директор программы развития д.ф.-м.н. Нурминский Е. А.</a:t>
            </a: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199"/>
              </a:spcBef>
              <a:buNone/>
            </a:pPr>
            <a:r>
              <a:rPr b="1" lang="ru-RU" sz="2200" spc="-1" strike="noStrike">
                <a:solidFill>
                  <a:srgbClr val="ffffff"/>
                </a:solidFill>
                <a:latin typeface="Calibri Light"/>
                <a:ea typeface="Calibri"/>
              </a:rPr>
              <a:t>Северо-Восточный федеральный университет имени М. К. Аммосова,</a:t>
            </a:r>
            <a:r>
              <a:rPr b="0" lang="ru-RU" sz="2200" spc="-1" strike="noStrike">
                <a:solidFill>
                  <a:srgbClr val="ffffff"/>
                </a:solidFill>
                <a:latin typeface="Calibri Light"/>
                <a:ea typeface="Calibri"/>
              </a:rPr>
              <a:t> </a:t>
            </a:r>
            <a:br>
              <a:rPr sz="2200"/>
            </a:br>
            <a:r>
              <a:rPr b="0" lang="ru-RU" sz="2200" spc="-1" strike="noStrike">
                <a:solidFill>
                  <a:srgbClr val="ffffff"/>
                </a:solidFill>
                <a:latin typeface="Calibri Light"/>
                <a:ea typeface="Calibri"/>
              </a:rPr>
              <a:t>г. Якутск </a:t>
            </a:r>
            <a:endParaRPr b="0" lang="en-US" sz="2200" spc="-1" strike="noStrike">
              <a:latin typeface="Arial"/>
            </a:endParaRPr>
          </a:p>
          <a:p>
            <a:pPr marL="914400">
              <a:lnSpc>
                <a:spcPct val="100000"/>
              </a:lnSpc>
              <a:buNone/>
            </a:pPr>
            <a:r>
              <a:rPr b="0" lang="ru-RU" sz="2200" spc="-1" strike="noStrike">
                <a:solidFill>
                  <a:srgbClr val="ffffff"/>
                </a:solidFill>
                <a:latin typeface="Calibri Light"/>
                <a:ea typeface="Calibri"/>
              </a:rPr>
              <a:t>руководитель Якутского отделения д.ф.-м.н. Лазарев Н. П.</a:t>
            </a: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199"/>
              </a:spcBef>
              <a:buNone/>
            </a:pPr>
            <a:r>
              <a:rPr b="1" lang="ru-RU" sz="2200" spc="-1" strike="noStrike">
                <a:solidFill>
                  <a:srgbClr val="ffffff"/>
                </a:solidFill>
                <a:latin typeface="Calibri Light"/>
                <a:ea typeface="Calibri"/>
              </a:rPr>
              <a:t>Тихоокеанский государственный университет</a:t>
            </a:r>
            <a:r>
              <a:rPr b="0" lang="ru-RU" sz="2200" spc="-1" strike="noStrike">
                <a:solidFill>
                  <a:srgbClr val="ffffff"/>
                </a:solidFill>
                <a:latin typeface="Calibri Light"/>
                <a:ea typeface="Calibri"/>
              </a:rPr>
              <a:t>, г. Хабаровск</a:t>
            </a:r>
            <a:endParaRPr b="0" lang="en-US" sz="2200" spc="-1" strike="noStrike">
              <a:latin typeface="Arial"/>
            </a:endParaRPr>
          </a:p>
          <a:p>
            <a:pPr marL="914400">
              <a:lnSpc>
                <a:spcPct val="100000"/>
              </a:lnSpc>
              <a:buNone/>
            </a:pPr>
            <a:r>
              <a:rPr b="0" lang="ru-RU" sz="2200" spc="-1" strike="noStrike">
                <a:solidFill>
                  <a:srgbClr val="ffffff"/>
                </a:solidFill>
                <a:latin typeface="Calibri Light"/>
                <a:ea typeface="Calibri"/>
              </a:rPr>
              <a:t>руководитель Хабаровского отделения к.ф.-м.н. Вихтенко Э. М.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38" name="Рисунок 2" descr=""/>
          <p:cNvPicPr/>
          <p:nvPr/>
        </p:nvPicPr>
        <p:blipFill>
          <a:blip r:embed="rId1"/>
          <a:stretch/>
        </p:blipFill>
        <p:spPr>
          <a:xfrm>
            <a:off x="7720920" y="134280"/>
            <a:ext cx="1283400" cy="1283400"/>
          </a:xfrm>
          <a:prstGeom prst="rect">
            <a:avLst/>
          </a:prstGeom>
          <a:ln w="0">
            <a:noFill/>
          </a:ln>
        </p:spPr>
      </p:pic>
      <p:pic>
        <p:nvPicPr>
          <p:cNvPr id="139" name="Рисунок 11" descr="">
            <a:hlinkClick r:id="rId2"/>
          </p:cNvPr>
          <p:cNvPicPr/>
          <p:nvPr/>
        </p:nvPicPr>
        <p:blipFill>
          <a:blip r:embed="rId3">
            <a:lum bright="70000" contrast="-70000"/>
          </a:blip>
          <a:stretch/>
        </p:blipFill>
        <p:spPr>
          <a:xfrm>
            <a:off x="232560" y="1547280"/>
            <a:ext cx="321480" cy="321480"/>
          </a:xfrm>
          <a:prstGeom prst="rect">
            <a:avLst/>
          </a:prstGeom>
          <a:ln w="0">
            <a:noFill/>
          </a:ln>
        </p:spPr>
      </p:pic>
      <p:pic>
        <p:nvPicPr>
          <p:cNvPr id="140" name="Рисунок 13" descr="">
            <a:hlinkClick r:id="rId4"/>
          </p:cNvPr>
          <p:cNvPicPr/>
          <p:nvPr/>
        </p:nvPicPr>
        <p:blipFill>
          <a:blip r:embed="rId5">
            <a:lum bright="70000" contrast="-70000"/>
          </a:blip>
          <a:stretch/>
        </p:blipFill>
        <p:spPr>
          <a:xfrm>
            <a:off x="232560" y="2717280"/>
            <a:ext cx="321480" cy="32148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14" descr="">
            <a:hlinkClick r:id="rId6"/>
          </p:cNvPr>
          <p:cNvPicPr/>
          <p:nvPr/>
        </p:nvPicPr>
        <p:blipFill>
          <a:blip r:embed="rId7">
            <a:lum bright="70000" contrast="-70000"/>
          </a:blip>
          <a:stretch/>
        </p:blipFill>
        <p:spPr>
          <a:xfrm>
            <a:off x="232560" y="3886920"/>
            <a:ext cx="321480" cy="32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254" descr=""/>
          <p:cNvPicPr/>
          <p:nvPr/>
        </p:nvPicPr>
        <p:blipFill>
          <a:blip r:embed="rId1"/>
          <a:srcRect l="0" t="-265" r="0" b="3345"/>
          <a:stretch/>
        </p:blipFill>
        <p:spPr>
          <a:xfrm>
            <a:off x="175680" y="92880"/>
            <a:ext cx="3378960" cy="5132160"/>
          </a:xfrm>
          <a:prstGeom prst="rect">
            <a:avLst/>
          </a:prstGeom>
          <a:ln w="0">
            <a:noFill/>
          </a:ln>
        </p:spPr>
      </p:pic>
      <p:sp>
        <p:nvSpPr>
          <p:cNvPr id="143" name="TextBox 255"/>
          <p:cNvSpPr/>
          <p:nvPr/>
        </p:nvSpPr>
        <p:spPr>
          <a:xfrm>
            <a:off x="4095000" y="238680"/>
            <a:ext cx="5048640" cy="441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География: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ДВФО </a:t>
            </a: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11 субьектов, </a:t>
            </a:r>
            <a:br>
              <a:rPr sz="2200"/>
            </a:br>
            <a:r>
              <a:rPr b="0" lang="en-US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8 124 053 чел., </a:t>
            </a:r>
            <a:br>
              <a:rPr sz="2200"/>
            </a:br>
            <a:r>
              <a:rPr b="0" lang="en-US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6 952 600 км² </a:t>
            </a:r>
            <a:br>
              <a:rPr sz="2200"/>
            </a:br>
            <a:r>
              <a:rPr b="0" lang="ru-RU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( &gt; 10 Франций ), </a:t>
            </a: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6 университетов, </a:t>
            </a:r>
            <a:br>
              <a:rPr sz="2200"/>
            </a:br>
            <a:r>
              <a:rPr b="0" lang="ru-RU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50 </a:t>
            </a:r>
            <a:r>
              <a:rPr b="0" lang="en-US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математиков.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Временная разница Владивосток-Ек</a:t>
            </a:r>
            <a:r>
              <a:rPr b="0" lang="ru-RU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а</a:t>
            </a:r>
            <a:r>
              <a:rPr b="0" lang="en-US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теринбург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ffffff"/>
                </a:solidFill>
                <a:latin typeface="Calibri Light"/>
                <a:ea typeface="DejaVu Sans"/>
              </a:rPr>
              <a:t>5 часов</a:t>
            </a:r>
            <a:endParaRPr b="0" lang="en-US" sz="2200" spc="-1" strike="noStrike">
              <a:latin typeface="Arial"/>
            </a:endParaRPr>
          </a:p>
        </p:txBody>
      </p:sp>
      <p:graphicFrame>
        <p:nvGraphicFramePr>
          <p:cNvPr id="144" name="Таблица 1"/>
          <p:cNvGraphicFramePr/>
          <p:nvPr/>
        </p:nvGraphicFramePr>
        <p:xfrm>
          <a:off x="1545120" y="5304240"/>
          <a:ext cx="6663960" cy="0"/>
        </p:xfrm>
        <a:graphic>
          <a:graphicData uri="http://schemas.openxmlformats.org/drawingml/2006/table">
            <a:tbl>
              <a:tblPr/>
              <a:tblGrid>
                <a:gridCol w="1665720"/>
                <a:gridCol w="1665720"/>
                <a:gridCol w="1665720"/>
                <a:gridCol w="1666440"/>
              </a:tblGrid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 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Хабаровск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Якутск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Екатеринбург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Владивосток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643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2110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000" spc="-1" strike="noStrike">
                          <a:solidFill>
                            <a:srgbClr val="ff0000"/>
                          </a:solidFill>
                          <a:latin typeface="Calibri Light"/>
                          <a:ea typeface="DejaVu Sans"/>
                        </a:rPr>
                        <a:t>5062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Хабаровск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–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1536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4845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Якутск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–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–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3760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Таблица 1"/>
          <p:cNvGraphicFramePr/>
          <p:nvPr/>
        </p:nvGraphicFramePr>
        <p:xfrm>
          <a:off x="169200" y="1025280"/>
          <a:ext cx="8804880" cy="4495680"/>
        </p:xfrm>
        <a:graphic>
          <a:graphicData uri="http://schemas.openxmlformats.org/drawingml/2006/table">
            <a:tbl>
              <a:tblPr/>
              <a:tblGrid>
                <a:gridCol w="3554280"/>
                <a:gridCol w="1947960"/>
                <a:gridCol w="1643040"/>
                <a:gridCol w="1659600"/>
              </a:tblGrid>
              <a:tr h="32004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 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Владивосток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Хабаровск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Якутск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7092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Федеральная субсидия</a:t>
                      </a: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 </a:t>
                      </a:r>
                      <a:br>
                        <a:rPr sz="2200"/>
                      </a:b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(тыс. руб.)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 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 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 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51000">
                <a:tc>
                  <a:txBody>
                    <a:bodyPr lIns="68400" rIns="68400" tIns="0" bIns="0" anchor="t">
                      <a:noAutofit/>
                    </a:bodyPr>
                    <a:p>
                      <a:pPr marL="914400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2020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8000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6000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6000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51000">
                <a:tc>
                  <a:txBody>
                    <a:bodyPr lIns="68400" rIns="68400" tIns="0" bIns="0" anchor="t">
                      <a:noAutofit/>
                    </a:bodyPr>
                    <a:p>
                      <a:pPr marL="914400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2021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16000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12000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12000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51000">
                <a:tc>
                  <a:txBody>
                    <a:bodyPr lIns="68400" rIns="68400" tIns="0" bIns="0" anchor="t">
                      <a:noAutofit/>
                    </a:bodyPr>
                    <a:p>
                      <a:pPr marL="914400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2022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16000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12000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12000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092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Кадровый потенциал </a:t>
                      </a:r>
                      <a:br>
                        <a:rPr sz="2200"/>
                      </a:b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(202</a:t>
                      </a: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1</a:t>
                      </a: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 год)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 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 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 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72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всего 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buNone/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39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buNone/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46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buNone/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25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510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в том числе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 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 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 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749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количество ведущих ученых, работающих в центре 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15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4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4 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00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количество молодых ученых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14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9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6 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749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количество иностранных исследователей, работающих в центре 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3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0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5 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6" name="TextBox 2"/>
          <p:cNvSpPr/>
          <p:nvPr/>
        </p:nvSpPr>
        <p:spPr>
          <a:xfrm>
            <a:off x="354600" y="104760"/>
            <a:ext cx="8509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ffff"/>
                </a:solidFill>
                <a:latin typeface="Calibri Light"/>
                <a:ea typeface="DejaVu Sans"/>
              </a:rPr>
              <a:t>Финансирование, кадровый потенциал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"/>
          <p:cNvSpPr/>
          <p:nvPr/>
        </p:nvSpPr>
        <p:spPr>
          <a:xfrm>
            <a:off x="214560" y="0"/>
            <a:ext cx="85838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ffff"/>
                </a:solidFill>
                <a:latin typeface="Calibri Light"/>
                <a:ea typeface="DejaVu Sans"/>
              </a:rPr>
              <a:t>Тематика научных исследований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8" name="TextBox 4"/>
          <p:cNvSpPr/>
          <p:nvPr/>
        </p:nvSpPr>
        <p:spPr>
          <a:xfrm>
            <a:off x="0" y="465840"/>
            <a:ext cx="8717400" cy="469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8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alibri Light"/>
                <a:ea typeface="Calibri"/>
              </a:rPr>
              <a:t>Теория моделей и универсальная алгебра. </a:t>
            </a:r>
            <a:endParaRPr b="0" lang="en-US" sz="1800" spc="-1" strike="noStrike">
              <a:latin typeface="Arial"/>
            </a:endParaRPr>
          </a:p>
          <a:p>
            <a:pPr marL="285840" indent="-285840" algn="just">
              <a:lnSpc>
                <a:spcPct val="8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alibri Light"/>
                <a:ea typeface="Calibri"/>
              </a:rPr>
              <a:t>Геометрические и категорно-алгебраические методы анализа структур и процессов. </a:t>
            </a:r>
            <a:endParaRPr b="0" lang="en-US" sz="1800" spc="-1" strike="noStrike">
              <a:latin typeface="Arial"/>
            </a:endParaRPr>
          </a:p>
          <a:p>
            <a:pPr marL="285840" indent="-285840" algn="just">
              <a:lnSpc>
                <a:spcPct val="8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alibri Light"/>
                <a:ea typeface="Calibri"/>
              </a:rPr>
              <a:t>Геометрическая теория функций комплексного переменного.</a:t>
            </a:r>
            <a:endParaRPr b="0" lang="en-US" sz="1800" spc="-1" strike="noStrike">
              <a:latin typeface="Arial"/>
            </a:endParaRPr>
          </a:p>
          <a:p>
            <a:pPr marL="285840" indent="-285840" algn="just">
              <a:lnSpc>
                <a:spcPct val="8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alibri Light"/>
                <a:ea typeface="Calibri"/>
              </a:rPr>
              <a:t>Теория специальных функции гипергеометрического типа. </a:t>
            </a:r>
            <a:endParaRPr b="0" lang="en-US" sz="1800" spc="-1" strike="noStrike">
              <a:latin typeface="Arial"/>
            </a:endParaRPr>
          </a:p>
          <a:p>
            <a:pPr marL="285840" indent="-285840" algn="just">
              <a:lnSpc>
                <a:spcPct val="8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alibri Light"/>
                <a:ea typeface="Droid Sans Fallback"/>
              </a:rPr>
              <a:t>Дифференциальные уравнения. Краевые задачи для нелинейных параболических уравнений. </a:t>
            </a:r>
            <a:endParaRPr b="0" lang="en-US" sz="1800" spc="-1" strike="noStrike">
              <a:latin typeface="Arial"/>
            </a:endParaRPr>
          </a:p>
          <a:p>
            <a:pPr marL="285840" indent="-285840" algn="just">
              <a:lnSpc>
                <a:spcPct val="8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alibri Light"/>
                <a:ea typeface="Droid Sans Fallback"/>
              </a:rPr>
              <a:t>Краевые задачи для нелинейных параболических уравнений в нецилиндрических областях и типа Стефана. </a:t>
            </a:r>
            <a:endParaRPr b="0" lang="en-US" sz="1800" spc="-1" strike="noStrike">
              <a:latin typeface="Arial"/>
            </a:endParaRPr>
          </a:p>
          <a:p>
            <a:pPr marL="285840" indent="-285840" algn="just">
              <a:lnSpc>
                <a:spcPct val="8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alibri Light"/>
                <a:ea typeface="Droid Sans Fallback"/>
              </a:rPr>
              <a:t>Теория и методы решения экстремальных задач. </a:t>
            </a:r>
            <a:endParaRPr b="0" lang="en-US" sz="1800" spc="-1" strike="noStrike">
              <a:latin typeface="Arial"/>
            </a:endParaRPr>
          </a:p>
          <a:p>
            <a:pPr marL="285840" indent="-285840" algn="just">
              <a:lnSpc>
                <a:spcPct val="8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alibri Light"/>
                <a:ea typeface="Droid Sans Fallback"/>
              </a:rPr>
              <a:t>Вариационные и квазивариационные задачи механики сплошных сред. </a:t>
            </a:r>
            <a:endParaRPr b="0" lang="en-US" sz="1800" spc="-1" strike="noStrike">
              <a:latin typeface="Arial"/>
            </a:endParaRPr>
          </a:p>
          <a:p>
            <a:pPr marL="285840" indent="-285840" algn="just">
              <a:lnSpc>
                <a:spcPct val="8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alibri Light"/>
                <a:ea typeface="Calibri"/>
              </a:rPr>
              <a:t>Моделирование и оптимизация в задачах проектирования устройств невидимости материальных тел. </a:t>
            </a:r>
            <a:endParaRPr b="0" lang="en-US" sz="1800" spc="-1" strike="noStrike">
              <a:latin typeface="Arial"/>
            </a:endParaRPr>
          </a:p>
          <a:p>
            <a:pPr marL="285840" indent="-285840" algn="just">
              <a:lnSpc>
                <a:spcPct val="8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alibri Light"/>
                <a:ea typeface="Calibri"/>
              </a:rPr>
              <a:t>Анализ и оптимизация моделей переноса тепла и излучения. </a:t>
            </a:r>
            <a:endParaRPr b="0" lang="en-US" sz="1800" spc="-1" strike="noStrike">
              <a:latin typeface="Arial"/>
            </a:endParaRPr>
          </a:p>
          <a:p>
            <a:pPr marL="285840" indent="-285840" algn="just">
              <a:lnSpc>
                <a:spcPct val="8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alibri Light"/>
                <a:ea typeface="Calibri"/>
              </a:rPr>
              <a:t>Моделирование и анализ диффузионных процессов для медицинских приложений.</a:t>
            </a:r>
            <a:endParaRPr b="0" lang="en-US" sz="1800" spc="-1" strike="noStrike">
              <a:latin typeface="Arial"/>
            </a:endParaRPr>
          </a:p>
          <a:p>
            <a:pPr marL="285840" indent="-285840" algn="just">
              <a:lnSpc>
                <a:spcPct val="8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alibri Light"/>
                <a:ea typeface="Calibri"/>
              </a:rPr>
              <a:t>Современные технологии анализа, моделирования и принятия решений. Игры среднего поля, управляемые случайные процессы. </a:t>
            </a:r>
            <a:endParaRPr b="0" lang="en-US" sz="1800" spc="-1" strike="noStrike">
              <a:latin typeface="Arial"/>
            </a:endParaRPr>
          </a:p>
          <a:p>
            <a:pPr marL="285840" indent="-285840" algn="just">
              <a:lnSpc>
                <a:spcPct val="8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alibri Light"/>
                <a:ea typeface="Calibri"/>
              </a:rPr>
              <a:t>Численный анализ и научные вычисления. </a:t>
            </a:r>
            <a:endParaRPr b="0" lang="en-US" sz="1800" spc="-1" strike="noStrike">
              <a:latin typeface="Arial"/>
            </a:endParaRPr>
          </a:p>
          <a:p>
            <a:pPr marL="285840" indent="-285840" algn="just">
              <a:lnSpc>
                <a:spcPct val="8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alibri Light"/>
                <a:ea typeface="Calibri"/>
              </a:rPr>
              <a:t>Применение средств и методов искусственного интеллекта для решения прикладных задач. </a:t>
            </a:r>
            <a:endParaRPr b="0" lang="en-US" sz="1800" spc="-1" strike="noStrike">
              <a:latin typeface="Arial"/>
            </a:endParaRPr>
          </a:p>
        </p:txBody>
      </p:sp>
      <p:graphicFrame>
        <p:nvGraphicFramePr>
          <p:cNvPr id="149" name="Таблица 5"/>
          <p:cNvGraphicFramePr/>
          <p:nvPr/>
        </p:nvGraphicFramePr>
        <p:xfrm>
          <a:off x="76320" y="4774320"/>
          <a:ext cx="8991360" cy="1711800"/>
        </p:xfrm>
        <a:graphic>
          <a:graphicData uri="http://schemas.openxmlformats.org/drawingml/2006/table">
            <a:tbl>
              <a:tblPr/>
              <a:tblGrid>
                <a:gridCol w="5634000"/>
                <a:gridCol w="1022040"/>
                <a:gridCol w="1061280"/>
                <a:gridCol w="1274040"/>
              </a:tblGrid>
              <a:tr h="438840">
                <a:tc>
                  <a:tcPr anchor="ctr"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Calibri Light"/>
                          <a:ea typeface="Calibri"/>
                        </a:rPr>
                        <a:t>2020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2021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2022 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b="0" lang="ru-RU" sz="1800" spc="-80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(на 1.07)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2056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8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900" spc="-15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Количество статей в научных журналах, индексируемых в Web of Science, Scopus, MathSciNet</a:t>
                      </a:r>
                      <a:endParaRPr b="0" lang="en-US" sz="19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27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48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11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687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900" spc="-15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в том числе подготовленных с участием молодых исследователей</a:t>
                      </a:r>
                      <a:endParaRPr b="0" lang="en-US" sz="19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8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23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4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21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8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900" spc="-15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в том числе количество статей в высокорейтинговых журналах</a:t>
                      </a:r>
                      <a:endParaRPr b="0" lang="en-US" sz="19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4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13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6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Box 3"/>
          <p:cNvSpPr/>
          <p:nvPr/>
        </p:nvSpPr>
        <p:spPr>
          <a:xfrm>
            <a:off x="171360" y="127080"/>
            <a:ext cx="86457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ffff"/>
                </a:solidFill>
                <a:latin typeface="Calibri Light"/>
                <a:ea typeface="DejaVu Sans"/>
              </a:rPr>
              <a:t>Образовательная деятельность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151" name="Таблица 4"/>
          <p:cNvGraphicFramePr/>
          <p:nvPr/>
        </p:nvGraphicFramePr>
        <p:xfrm>
          <a:off x="171360" y="1060200"/>
          <a:ext cx="8800920" cy="0"/>
        </p:xfrm>
        <a:graphic>
          <a:graphicData uri="http://schemas.openxmlformats.org/drawingml/2006/table">
            <a:tbl>
              <a:tblPr/>
              <a:tblGrid>
                <a:gridCol w="5790960"/>
                <a:gridCol w="927000"/>
                <a:gridCol w="888840"/>
                <a:gridCol w="1193760"/>
              </a:tblGrid>
              <a:tr h="0">
                <a:tc>
                  <a:txBody>
                    <a:bodyPr lIns="36000" rIns="17640" tIns="0" bIns="0" anchor="ctr">
                      <a:noAutofit/>
                    </a:bodyPr>
                    <a:p>
                      <a:pPr marL="143640"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 </a:t>
                      </a: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Наименование показателя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ctr" marL="36000" marR="176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marL="143640"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 </a:t>
                      </a: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2020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marL="143640"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2021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143640"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2022 </a:t>
                      </a:r>
                      <a:endParaRPr b="0" lang="en-US" sz="2000" spc="-1" strike="noStrike">
                        <a:latin typeface="Arial"/>
                      </a:endParaRPr>
                    </a:p>
                    <a:p>
                      <a:pPr marL="143640" algn="ctr">
                        <a:lnSpc>
                          <a:spcPct val="107000"/>
                        </a:lnSpc>
                        <a:buNone/>
                      </a:pPr>
                      <a:r>
                        <a:rPr b="1" lang="ru-RU" sz="2000" spc="-151" strike="noStrike">
                          <a:solidFill>
                            <a:srgbClr val="ffffff"/>
                          </a:solidFill>
                          <a:latin typeface="Calibri Light"/>
                          <a:ea typeface="DejaVu Sans"/>
                        </a:rPr>
                        <a:t>(на 1.07)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 lIns="36000" rIns="17640" tIns="0" bIns="0" anchor="t">
                      <a:noAutofit/>
                    </a:bodyPr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Количество школьников, принявших участие в мероприятиях центра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36000" marR="176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143640"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6759 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17640" rIns="17640" tIns="0" bIns="0" anchor="t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b="0" lang="en-US" sz="21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4788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17640" marR="17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143640"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1771 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36000" rIns="17640" tIns="0" bIns="0" anchor="t">
                      <a:noAutofit/>
                    </a:bodyPr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Количество студентов и магистрантов, принявших участие в мероприятиях центра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36000" marR="176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143640"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 </a:t>
                      </a: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694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7640" rIns="17640" tIns="0" bIns="0" anchor="t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b="0" lang="en-US" sz="21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1397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17640" marR="17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143640"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491 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 lIns="36000" rIns="17640" tIns="0" bIns="0" anchor="t">
                      <a:noAutofit/>
                    </a:bodyPr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Количество преподавателей и учителей математики и информатики, принявших участие в мероприятиях центра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36000" marR="176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143640"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126 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17640" rIns="17640" tIns="0" bIns="0" anchor="t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259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17640" marR="17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143640"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91 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36000" rIns="17640" tIns="0" bIns="0" anchor="t">
                      <a:noAutofit/>
                    </a:bodyPr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Количество российских и зарубежных ученых, привлеченных к участию в мероприятиях, поддержанных центром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36000" marR="176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143640"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 </a:t>
                      </a: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80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7640" rIns="17640" tIns="0" bIns="0" anchor="t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69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17640" marR="17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143640"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87 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 lIns="36000" rIns="17640" tIns="0" bIns="0" anchor="t">
                      <a:noAutofit/>
                    </a:bodyPr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Количество аспирантов, принявших участие в мероприятиях центра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36000" marR="176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143640"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 </a:t>
                      </a: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16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143640"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20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143640"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6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36000" rIns="17640" tIns="0" bIns="0" anchor="t">
                      <a:noAutofit/>
                    </a:bodyPr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DejaVu Sans"/>
                        </a:rPr>
                        <a:t>Количество исследователей центра, защитивших диссертации кандидатов и/или докторов наук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36000" marR="176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143640"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0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143640"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3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143640" algn="ctr">
                        <a:lnSpc>
                          <a:spcPct val="90000"/>
                        </a:lnSpc>
                        <a:buNone/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 Light"/>
                          <a:ea typeface="Calibri"/>
                        </a:rPr>
                        <a:t>1</a:t>
                      </a:r>
                      <a:endParaRPr b="0" lang="en-US" sz="2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8"/>
          <p:cNvSpPr/>
          <p:nvPr/>
        </p:nvSpPr>
        <p:spPr>
          <a:xfrm>
            <a:off x="457200" y="1145520"/>
            <a:ext cx="8432640" cy="411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Создание матцентра:</a:t>
            </a:r>
            <a:endParaRPr b="0" lang="en-US" sz="21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привлекло большее внимание к развитию математических направлений</a:t>
            </a:r>
            <a:r>
              <a:rPr b="0" lang="ru-RU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;</a:t>
            </a:r>
            <a:endParaRPr b="0" lang="en-US" sz="21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улучшило материальное обеспечение работы со школьниками</a:t>
            </a:r>
            <a:r>
              <a:rPr b="0" lang="ru-RU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 и студентами;</a:t>
            </a:r>
            <a:endParaRPr b="0" lang="en-US" sz="21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повысило научную активность ппс (публикации, организации профильных конференций, визиты ведущих специалистов)</a:t>
            </a:r>
            <a:r>
              <a:rPr b="0" lang="ru-RU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;</a:t>
            </a:r>
            <a:endParaRPr b="0" lang="en-US" sz="21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усилило взаимодействие с математическими подразделениями других вузов и </a:t>
            </a:r>
            <a:r>
              <a:rPr b="0" lang="ru-RU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РАН;</a:t>
            </a:r>
            <a:endParaRPr b="0" lang="en-US" sz="21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активизировало международные контакты</a:t>
            </a:r>
            <a:r>
              <a:rPr b="0" lang="ru-RU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.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100" spc="-1" strike="noStrike">
              <a:latin typeface="Arial"/>
            </a:endParaRPr>
          </a:p>
        </p:txBody>
      </p:sp>
      <p:sp>
        <p:nvSpPr>
          <p:cNvPr id="153" name="TextBox 9"/>
          <p:cNvSpPr/>
          <p:nvPr/>
        </p:nvSpPr>
        <p:spPr>
          <a:xfrm>
            <a:off x="289080" y="80280"/>
            <a:ext cx="8518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ffff"/>
                </a:solidFill>
                <a:latin typeface="Calibri Light"/>
                <a:ea typeface="DejaVu Sans"/>
              </a:rPr>
              <a:t>Итоги работы ДЦМИ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1"/>
          <p:cNvSpPr/>
          <p:nvPr/>
        </p:nvSpPr>
        <p:spPr>
          <a:xfrm>
            <a:off x="466560" y="847080"/>
            <a:ext cx="8432640" cy="411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Проблемные вопросы:</a:t>
            </a:r>
            <a:endParaRPr b="0" lang="en-US" sz="21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взаимодействие с образовательным сектором, перенос математического high-tex’a в аудитории, межфакультетские взаимодействия</a:t>
            </a:r>
            <a:r>
              <a:rPr b="0" lang="ru-RU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;</a:t>
            </a:r>
            <a:r>
              <a:rPr b="0" lang="en-US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 </a:t>
            </a:r>
            <a:endParaRPr b="0" lang="en-US" sz="21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в</a:t>
            </a:r>
            <a:r>
              <a:rPr b="0" lang="en-US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 течение многих лет в университетах не готовились профессиональные математики и проблема кадров встает весьма остро. 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Перспективы:</a:t>
            </a:r>
            <a:endParaRPr b="0" lang="en-US" sz="21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с</a:t>
            </a:r>
            <a:r>
              <a:rPr b="0" lang="en-US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оздание открытых каналов связи между центрами, развитие общих сервисов (электронных публикаций, программных разработок и пр.) </a:t>
            </a:r>
            <a:r>
              <a:rPr b="0" lang="ru-RU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;</a:t>
            </a:r>
            <a:endParaRPr b="0" lang="en-US" sz="21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с</a:t>
            </a:r>
            <a:r>
              <a:rPr b="0" lang="en-US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оздание международного математического конференц-центра</a:t>
            </a:r>
            <a:r>
              <a:rPr b="0" lang="ru-RU" sz="2100" spc="-1" strike="noStrike">
                <a:solidFill>
                  <a:srgbClr val="ffffff"/>
                </a:solidFill>
                <a:latin typeface="Calibri Light"/>
                <a:ea typeface="DejaVu Sans"/>
              </a:rPr>
              <a:t>.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100" spc="-1" strike="noStrike">
              <a:latin typeface="Arial"/>
            </a:endParaRPr>
          </a:p>
        </p:txBody>
      </p:sp>
      <p:sp>
        <p:nvSpPr>
          <p:cNvPr id="155" name="TextBox 12"/>
          <p:cNvSpPr/>
          <p:nvPr/>
        </p:nvSpPr>
        <p:spPr>
          <a:xfrm>
            <a:off x="307800" y="33840"/>
            <a:ext cx="85914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ffff"/>
                </a:solidFill>
                <a:latin typeface="Calibri Light"/>
                <a:ea typeface="DejaVu Sans"/>
              </a:rPr>
              <a:t>Проблемы и перспективы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Application>LibreOffice/7.3.4.2$Linux_X86_64 LibreOffice_project/30$Build-2</Application>
  <AppVersion>15.0000</AppVersion>
  <Words>661</Words>
  <Paragraphs>158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2022-08-03T15:53:18Z</dcterms:created>
  <dc:creator>Игорь Буланкин</dc:creator>
  <dc:description/>
  <dc:language>en-US</dc:language>
  <cp:lastModifiedBy/>
  <dcterms:modified xsi:type="dcterms:W3CDTF">2022-09-01T03:09:41Z</dcterms:modified>
  <cp:revision>39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8</vt:i4>
  </property>
</Properties>
</file>